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gs/tag241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notesSlides/notesSlide41.xml" ContentType="application/vnd.openxmlformats-officedocument.presentationml.notesSlide+xml"/>
  <Override PartName="/ppt/tags/tag178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s/slide88.xml" ContentType="application/vnd.openxmlformats-officedocument.presentationml.slide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notesSlides/notesSlide79.xml" ContentType="application/vnd.openxmlformats-officedocument.presentationml.notesSlide+xml"/>
  <Override PartName="/ppt/tags/tag257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tags/tag235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213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ppt/notesSlides/notesSlide60.xml" ContentType="application/vnd.openxmlformats-officedocument.presentationml.notesSlide+xml"/>
  <Override PartName="/ppt/tags/tag197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notesSlides/notesSlide98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notesSlides/notesSlide76.xml" ContentType="application/vnd.openxmlformats-officedocument.presentationml.notesSlide+xml"/>
  <Override PartName="/ppt/tags/tag207.xml" ContentType="application/vnd.openxmlformats-officedocument.presentationml.tags+xml"/>
  <Override PartName="/ppt/tags/tag25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notesSlides/notesSlide65.xml" ContentType="application/vnd.openxmlformats-officedocument.presentationml.notesSlide+xml"/>
  <Override PartName="/ppt/tags/tag243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2.xml" ContentType="application/vnd.openxmlformats-officedocument.presentationml.tags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notesSlides/notesSlide59.xml" ContentType="application/vnd.openxmlformats-officedocument.presentationml.notesSlide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notesSlides/notesSlide48.xml" ContentType="application/vnd.openxmlformats-officedocument.presentationml.notesSlide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tags/tag215.xml" ContentType="application/vnd.openxmlformats-officedocument.presentationml.tags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notesSlides/notesSlide51.xml" ContentType="application/vnd.openxmlformats-officedocument.presentationml.notesSlide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notesSlides/notesSlide78.xml" ContentType="application/vnd.openxmlformats-officedocument.presentationml.notesSlide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tags/tag245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100.xml" ContentType="application/vnd.openxmlformats-officedocument.presentationml.tags+xml"/>
  <Override PartName="/ppt/notesSlides/notesSlide56.xml" ContentType="application/vnd.openxmlformats-officedocument.presentationml.notesSlide+xml"/>
  <Override PartName="/ppt/tags/tag234.xml" ContentType="application/vnd.openxmlformats-officedocument.presentationml.tags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notesSlides/notesSlide81.xml" ContentType="application/vnd.openxmlformats-officedocument.presentationml.notesSlide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notesSlides/notesSlide70.xml" ContentType="application/vnd.openxmlformats-officedocument.presentationml.notesSlide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notesSlides/notesSlide53.xml" ContentType="application/vnd.openxmlformats-officedocument.presentationml.notesSlide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tags/tag168.xml" ContentType="application/vnd.openxmlformats-officedocument.presentationml.tags+xml"/>
  <Override PartName="/ppt/tags/tag220.xml" ContentType="application/vnd.openxmlformats-officedocument.presentationml.tag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slides/slide78.xml" ContentType="application/vnd.openxmlformats-officedocument.presentationml.slide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notesSlides/notesSlide69.xml" ContentType="application/vnd.openxmlformats-officedocument.presentationml.notesSlide+xml"/>
  <Override PartName="/ppt/tags/tag247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notesSlides/notesSlide47.xml" ContentType="application/vnd.openxmlformats-officedocument.presentationml.notesSlide+xml"/>
  <Override PartName="/ppt/tags/tag102.xml" ContentType="application/vnd.openxmlformats-officedocument.presentationml.tags+xml"/>
  <Override PartName="/ppt/notesSlides/notesSlide58.xml" ContentType="application/vnd.openxmlformats-officedocument.presentationml.notesSlide+xml"/>
  <Override PartName="/ppt/tags/tag236.xml" ContentType="application/vnd.openxmlformats-officedocument.presentationml.tags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69.xml" ContentType="application/vnd.openxmlformats-officedocument.presentationml.tags+xml"/>
  <Override PartName="/ppt/notesSlides/notesSlide83.xml" ContentType="application/vnd.openxmlformats-officedocument.presentationml.notesSlide+xml"/>
  <Override PartName="/ppt/tags/tag225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notesSlides/notesSlide72.xml" ContentType="application/vnd.openxmlformats-officedocument.presentationml.notesSlide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61.xml" ContentType="application/vnd.openxmlformats-officedocument.presentationml.notesSlide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notesSlides/notesSlide50.xml" ContentType="application/vnd.openxmlformats-officedocument.presentationml.notesSlide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slides/slide109.xml" ContentType="application/vnd.openxmlformats-officedocument.presentationml.slide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222.xml" ContentType="application/vnd.openxmlformats-officedocument.presentationml.tags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tags/tag159.xml" ContentType="application/vnd.openxmlformats-officedocument.presentationml.tags+xml"/>
  <Override PartName="/ppt/notesSlides/notesSlide80.xml" ContentType="application/vnd.openxmlformats-officedocument.presentationml.notesSlide+xml"/>
  <Override PartName="/ppt/tags/tag211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49.xml" ContentType="application/vnd.openxmlformats-officedocument.presentationml.notesSlide+xml"/>
  <Override PartName="/ppt/tags/tag227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notesSlides/notesSlide74.xml" ContentType="application/vnd.openxmlformats-officedocument.presentationml.notesSlide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notesSlides/notesSlide52.xml" ContentType="application/vnd.openxmlformats-officedocument.presentationml.notesSlide+xml"/>
  <Override PartName="/ppt/tags/tag230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slides/slide99.xml" ContentType="application/vnd.openxmlformats-officedocument.presentationml.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slides/slide77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notesSlides/notesSlide68.xml" ContentType="application/vnd.openxmlformats-officedocument.presentationml.notesSlide+xml"/>
  <Override PartName="/ppt/tags/tag170.xml" ContentType="application/vnd.openxmlformats-officedocument.presentationml.tag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Override PartName="/ppt/tags/tag224.xml" ContentType="application/vnd.openxmlformats-officedocument.presentationml.tags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tags/tag142.xml" ContentType="application/vnd.openxmlformats-officedocument.presentationml.tags+xml"/>
  <Override PartName="/ppt/notesSlides/notesSlide87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541" r:id="rId17"/>
    <p:sldId id="412" r:id="rId18"/>
    <p:sldId id="413" r:id="rId19"/>
    <p:sldId id="414" r:id="rId20"/>
    <p:sldId id="540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532" r:id="rId31"/>
    <p:sldId id="425" r:id="rId32"/>
    <p:sldId id="426" r:id="rId33"/>
    <p:sldId id="428" r:id="rId34"/>
    <p:sldId id="533" r:id="rId35"/>
    <p:sldId id="429" r:id="rId36"/>
    <p:sldId id="430" r:id="rId37"/>
    <p:sldId id="431" r:id="rId38"/>
    <p:sldId id="433" r:id="rId39"/>
    <p:sldId id="534" r:id="rId40"/>
    <p:sldId id="435" r:id="rId41"/>
    <p:sldId id="436" r:id="rId42"/>
    <p:sldId id="473" r:id="rId43"/>
    <p:sldId id="542" r:id="rId44"/>
    <p:sldId id="543" r:id="rId45"/>
    <p:sldId id="544" r:id="rId46"/>
    <p:sldId id="561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55" r:id="rId58"/>
    <p:sldId id="556" r:id="rId59"/>
    <p:sldId id="557" r:id="rId60"/>
    <p:sldId id="558" r:id="rId61"/>
    <p:sldId id="563" r:id="rId62"/>
    <p:sldId id="560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494" r:id="rId83"/>
    <p:sldId id="495" r:id="rId84"/>
    <p:sldId id="496" r:id="rId85"/>
    <p:sldId id="497" r:id="rId86"/>
    <p:sldId id="498" r:id="rId87"/>
    <p:sldId id="499" r:id="rId88"/>
    <p:sldId id="536" r:id="rId89"/>
    <p:sldId id="501" r:id="rId90"/>
    <p:sldId id="502" r:id="rId91"/>
    <p:sldId id="503" r:id="rId92"/>
    <p:sldId id="504" r:id="rId93"/>
    <p:sldId id="537" r:id="rId94"/>
    <p:sldId id="512" r:id="rId95"/>
    <p:sldId id="513" r:id="rId96"/>
    <p:sldId id="514" r:id="rId97"/>
    <p:sldId id="515" r:id="rId98"/>
    <p:sldId id="516" r:id="rId99"/>
    <p:sldId id="517" r:id="rId100"/>
    <p:sldId id="518" r:id="rId101"/>
    <p:sldId id="519" r:id="rId102"/>
    <p:sldId id="520" r:id="rId103"/>
    <p:sldId id="521" r:id="rId104"/>
    <p:sldId id="522" r:id="rId105"/>
    <p:sldId id="523" r:id="rId106"/>
    <p:sldId id="524" r:id="rId107"/>
    <p:sldId id="525" r:id="rId108"/>
    <p:sldId id="526" r:id="rId109"/>
    <p:sldId id="527" r:id="rId110"/>
    <p:sldId id="538" r:id="rId111"/>
    <p:sldId id="529" r:id="rId112"/>
    <p:sldId id="530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  <a:srgbClr val="1D40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142" autoAdjust="0"/>
  </p:normalViewPr>
  <p:slideViewPr>
    <p:cSldViewPr>
      <p:cViewPr varScale="1">
        <p:scale>
          <a:sx n="109" d="100"/>
          <a:sy n="109" d="100"/>
        </p:scale>
        <p:origin x="-9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16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17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18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19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20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21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23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24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25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26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27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28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29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30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31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32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33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34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35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36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37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38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40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41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42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56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57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58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59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60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61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62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63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64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65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66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67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68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69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70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71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72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73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74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75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76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77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78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79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80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81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82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83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84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85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86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87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88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89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90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91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92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93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94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95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96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97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98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99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100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101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102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103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104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105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106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107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108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109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110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111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112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43.bin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oleObject" Target="../embeddings/oleObject44.bin"/><Relationship Id="rId2" Type="http://schemas.openxmlformats.org/officeDocument/2006/relationships/tags" Target="../tags/tag227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oleObject" Target="../embeddings/oleObject45.bin"/><Relationship Id="rId2" Type="http://schemas.openxmlformats.org/officeDocument/2006/relationships/tags" Target="../tags/tag230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0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tags" Target="../tags/tag242.xml"/><Relationship Id="rId7" Type="http://schemas.openxmlformats.org/officeDocument/2006/relationships/notesSlide" Target="../notesSlides/notesSlide91.xml"/><Relationship Id="rId2" Type="http://schemas.openxmlformats.org/officeDocument/2006/relationships/tags" Target="../tags/tag241.xml"/><Relationship Id="rId1" Type="http://schemas.openxmlformats.org/officeDocument/2006/relationships/vmlDrawing" Target="../drawings/vmlDrawing4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4.xml"/><Relationship Id="rId4" Type="http://schemas.openxmlformats.org/officeDocument/2006/relationships/tags" Target="../tags/tag24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5.xml"/><Relationship Id="rId1" Type="http://schemas.openxmlformats.org/officeDocument/2006/relationships/vmlDrawing" Target="../drawings/vmlDrawing47.vml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9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9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4" Type="http://schemas.openxmlformats.org/officeDocument/2006/relationships/notesSlide" Target="../notesSlides/notesSlide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4" Type="http://schemas.openxmlformats.org/officeDocument/2006/relationships/notesSlide" Target="../notesSlides/notesSlide9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4" Type="http://schemas.openxmlformats.org/officeDocument/2006/relationships/notesSlide" Target="../notesSlides/notesSlide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33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oleObject" Target="../embeddings/oleObject18.bin"/><Relationship Id="rId2" Type="http://schemas.openxmlformats.org/officeDocument/2006/relationships/tags" Target="../tags/tag40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61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oleObject" Target="../embeddings/oleObject22.bin"/><Relationship Id="rId2" Type="http://schemas.openxmlformats.org/officeDocument/2006/relationships/tags" Target="../tags/tag87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oleObject" Target="../embeddings/oleObject30.bin"/><Relationship Id="rId2" Type="http://schemas.openxmlformats.org/officeDocument/2006/relationships/tags" Target="../tags/tag119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127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33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140.xml"/><Relationship Id="rId7" Type="http://schemas.openxmlformats.org/officeDocument/2006/relationships/notesSlide" Target="../notesSlides/notesSlide62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144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148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notesSlide" Target="../notesSlides/notesSlide66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0.xml"/><Relationship Id="rId4" Type="http://schemas.openxmlformats.org/officeDocument/2006/relationships/tags" Target="../tags/tag15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62.xml"/><Relationship Id="rId7" Type="http://schemas.openxmlformats.org/officeDocument/2006/relationships/notesSlide" Target="../notesSlides/notesSlide67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166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3" Type="http://schemas.openxmlformats.org/officeDocument/2006/relationships/tags" Target="../tags/tag17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39.v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9" Type="http://schemas.openxmlformats.org/officeDocument/2006/relationships/oleObject" Target="../embeddings/oleObject39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175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79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notesSlide" Target="../notesSlides/notesSlide72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oleObject" Target="../embeddings/oleObject42.bin"/><Relationship Id="rId2" Type="http://schemas.openxmlformats.org/officeDocument/2006/relationships/tags" Target="../tags/tag222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5346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</a:t>
            </a:r>
            <a:r>
              <a:rPr lang="en-US" dirty="0" smtClean="0"/>
              <a:t>instruction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		IM[PC]</a:t>
            </a:r>
            <a:endParaRPr lang="en-US" dirty="0"/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p:oleObj spid="_x0000_s156689" name="VISIO" r:id="rId5" imgW="4349496" imgH="941832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p:oleObj spid="_x0000_s230416" name="VISIO" r:id="rId6" imgW="4706112" imgH="1569720" progId="">
              <p:embed/>
            </p:oleObj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p:oleObj spid="_x0000_s231440" name="VISIO" r:id="rId7" imgW="4948428" imgH="2203704" progId="">
              <p:embed/>
            </p:oleObj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p:oleObj spid="_x0000_s232464" name="VISIO" r:id="rId7" imgW="5402580" imgH="2773680" progId="">
              <p:embed/>
            </p:oleObj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p:oleObj spid="_x0000_s233488" name="VISIO" r:id="rId8" imgW="5187696" imgH="2773680" progId="">
              <p:embed/>
            </p:oleObj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p:oleObj spid="_x0000_s234512" name="VISIO" r:id="rId5" imgW="4690872" imgH="2203704" progId="">
              <p:embed/>
            </p:oleObj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p:oleObj spid="_x0000_s235536" name="VISIO" r:id="rId5" imgW="2659380" imgH="126492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</a:p>
          <a:p>
            <a:pPr marL="0" indent="0">
              <a:buNone/>
            </a:pPr>
            <a:r>
              <a:rPr lang="en-US" dirty="0" smtClean="0"/>
              <a:t>	     RF[</a:t>
            </a:r>
            <a:r>
              <a:rPr lang="en-US" dirty="0" err="1" smtClean="0"/>
              <a:t>rs</a:t>
            </a:r>
            <a:r>
              <a:rPr lang="en-US" dirty="0" smtClean="0"/>
              <a:t>]   or  RF[</a:t>
            </a:r>
            <a:r>
              <a:rPr lang="en-US" dirty="0" err="1" smtClean="0"/>
              <a:t>Instr</a:t>
            </a:r>
            <a:r>
              <a:rPr lang="en-US" dirty="0" smtClean="0"/>
              <a:t>(25:21)]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p:oleObj spid="_x0000_s157712" name="VISIO" r:id="rId5" imgW="4349496" imgH="941832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</a:t>
            </a:r>
            <a:r>
              <a:rPr lang="en-US" dirty="0" smtClean="0"/>
              <a:t>immediate</a:t>
            </a:r>
          </a:p>
          <a:p>
            <a:pPr marL="0" indent="0">
              <a:buNone/>
            </a:pPr>
            <a:r>
              <a:rPr lang="en-US" dirty="0" smtClean="0"/>
              <a:t>                  </a:t>
            </a:r>
            <a:r>
              <a:rPr lang="en-US" dirty="0" err="1" smtClean="0"/>
              <a:t>SignExt</a:t>
            </a:r>
            <a:r>
              <a:rPr lang="en-US" dirty="0" smtClean="0"/>
              <a:t>(</a:t>
            </a:r>
            <a:r>
              <a:rPr lang="en-US" dirty="0" err="1" smtClean="0"/>
              <a:t>immed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p:oleObj spid="_x0000_s158736" name="VISIO" r:id="rId5" imgW="4349496" imgH="158343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597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</a:t>
            </a:r>
            <a:r>
              <a:rPr lang="en-US" dirty="0" smtClean="0"/>
              <a:t>address</a:t>
            </a:r>
          </a:p>
          <a:p>
            <a:pPr marL="0" indent="0">
              <a:buNone/>
            </a:pPr>
            <a:r>
              <a:rPr lang="en-US" dirty="0" smtClean="0"/>
              <a:t>	    </a:t>
            </a:r>
            <a:r>
              <a:rPr lang="en-US" dirty="0" err="1" smtClean="0"/>
              <a:t>addr</a:t>
            </a:r>
            <a:r>
              <a:rPr lang="en-US" dirty="0" smtClean="0"/>
              <a:t> = RF[</a:t>
            </a:r>
            <a:r>
              <a:rPr lang="en-US" dirty="0" err="1" smtClean="0"/>
              <a:t>rs</a:t>
            </a:r>
            <a:r>
              <a:rPr lang="en-US" dirty="0" smtClean="0"/>
              <a:t>] + </a:t>
            </a:r>
            <a:r>
              <a:rPr lang="en-US" dirty="0" err="1" smtClean="0"/>
              <a:t>SignExt</a:t>
            </a:r>
            <a:r>
              <a:rPr lang="en-US" dirty="0" smtClean="0"/>
              <a:t>(</a:t>
            </a:r>
            <a:r>
              <a:rPr lang="en-US" dirty="0" err="1" smtClean="0"/>
              <a:t>immed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p:oleObj spid="_x0000_s159760" name="VISIO" r:id="rId5" imgW="4349496" imgH="1767840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587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</a:t>
            </a:r>
            <a:r>
              <a:rPr lang="en-US" dirty="0" smtClean="0"/>
              <a:t>file:   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 DM[</a:t>
            </a:r>
            <a:r>
              <a:rPr lang="en-US" dirty="0" err="1" smtClean="0">
                <a:sym typeface="Wingdings" pitchFamily="2" charset="2"/>
              </a:rPr>
              <a:t>addr</a:t>
            </a:r>
            <a:r>
              <a:rPr lang="en-US" dirty="0" smtClean="0">
                <a:sym typeface="Wingdings" pitchFamily="2" charset="2"/>
              </a:rPr>
              <a:t>]</a:t>
            </a:r>
            <a:endParaRPr lang="en-US" dirty="0"/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p:oleObj spid="_x0000_s160783" name="VISIO" r:id="rId5" imgW="4847844" imgH="2098548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instruction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           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/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p:oleObj spid="_x0000_s161807" name="VISIO" r:id="rId5" imgW="5049012" imgH="213969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IM[PC]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 DM[RF[</a:t>
            </a:r>
            <a:r>
              <a:rPr lang="en-US" dirty="0" err="1" smtClean="0">
                <a:sym typeface="Wingdings" pitchFamily="2" charset="2"/>
              </a:rPr>
              <a:t>rs</a:t>
            </a:r>
            <a:r>
              <a:rPr lang="en-US" dirty="0" smtClean="0">
                <a:sym typeface="Wingdings" pitchFamily="2" charset="2"/>
              </a:rPr>
              <a:t>] + </a:t>
            </a:r>
            <a:r>
              <a:rPr lang="en-US" dirty="0" err="1" smtClean="0">
                <a:sym typeface="Wingdings" pitchFamily="2" charset="2"/>
              </a:rPr>
              <a:t>SignExt</a:t>
            </a:r>
            <a:r>
              <a:rPr lang="en-US" dirty="0" smtClean="0">
                <a:sym typeface="Wingdings" pitchFamily="2" charset="2"/>
              </a:rPr>
              <a:t>(</a:t>
            </a:r>
            <a:r>
              <a:rPr lang="en-US" dirty="0" err="1" smtClean="0">
                <a:sym typeface="Wingdings" pitchFamily="2" charset="2"/>
              </a:rPr>
              <a:t>immed</a:t>
            </a:r>
            <a:r>
              <a:rPr lang="en-US" dirty="0" smtClean="0">
                <a:sym typeface="Wingdings" pitchFamily="2" charset="2"/>
              </a:rPr>
              <a:t>)]</a:t>
            </a: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Full RTL Expression for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62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</a:t>
            </a:r>
            <a:r>
              <a:rPr lang="en-US" dirty="0" smtClean="0"/>
              <a:t>memory: DM[</a:t>
            </a:r>
            <a:r>
              <a:rPr lang="en-US" dirty="0" err="1" smtClean="0"/>
              <a:t>addr</a:t>
            </a:r>
            <a:r>
              <a:rPr lang="en-US" dirty="0" smtClean="0"/>
              <a:t>]</a:t>
            </a:r>
            <a:r>
              <a:rPr lang="en-US" dirty="0" smtClean="0">
                <a:sym typeface="Wingdings" pitchFamily="2" charset="2"/>
              </a:rPr>
              <a:t>RF[</a:t>
            </a:r>
            <a:r>
              <a:rPr lang="en-US" dirty="0" err="1" smtClean="0">
                <a:sym typeface="Wingdings" pitchFamily="2" charset="2"/>
              </a:rPr>
              <a:t>rt</a:t>
            </a:r>
            <a:r>
              <a:rPr lang="en-US" dirty="0" smtClean="0">
                <a:sym typeface="Wingdings" pitchFamily="2" charset="2"/>
              </a:rPr>
              <a:t>]</a:t>
            </a:r>
            <a:endParaRPr lang="en-US" dirty="0"/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p:oleObj spid="_x0000_s162831" name="VISIO" r:id="rId5" imgW="5049012" imgH="213969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251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 smtClean="0">
                <a:latin typeface="Courier New" pitchFamily="49" charset="0"/>
              </a:rPr>
              <a:t>rt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 smtClean="0"/>
              <a:t>)       RF[rd] </a:t>
            </a:r>
            <a:r>
              <a:rPr lang="en-US" sz="2400" dirty="0" smtClean="0">
                <a:sym typeface="Wingdings" pitchFamily="2" charset="2"/>
              </a:rPr>
              <a:t>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RF[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rs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] op RF[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rt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]</a:t>
            </a:r>
            <a:endParaRPr lang="en-US" sz="2400" dirty="0"/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p:oleObj spid="_x0000_s163856" name="VISIO" r:id="rId5" imgW="5106924" imgH="2139696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67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</a:t>
            </a:r>
            <a:r>
              <a:rPr lang="en-US" sz="2400" dirty="0" smtClean="0"/>
              <a:t>PC + 4 + </a:t>
            </a:r>
            <a:r>
              <a:rPr lang="en-US" sz="2400" dirty="0" err="1" smtClean="0"/>
              <a:t>SignExt</a:t>
            </a:r>
            <a:r>
              <a:rPr lang="en-US" sz="2400" dirty="0" smtClean="0"/>
              <a:t>(</a:t>
            </a:r>
            <a:r>
              <a:rPr lang="en-US" sz="2400" dirty="0" err="1" smtClean="0"/>
              <a:t>immed</a:t>
            </a:r>
            <a:r>
              <a:rPr lang="en-US" sz="2400" dirty="0" smtClean="0"/>
              <a:t>)&lt;&lt; 2     # &lt;&lt;2  =  4x</a:t>
            </a:r>
            <a:endParaRPr lang="en-US" sz="2400" dirty="0"/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p:oleObj spid="_x0000_s164880" name="VISIO" r:id="rId5" imgW="5221224" imgH="2310384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09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75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IM[PC]</a:t>
            </a:r>
          </a:p>
          <a:p>
            <a:pPr>
              <a:buNone/>
            </a:pPr>
            <a:r>
              <a:rPr lang="en-US" dirty="0" smtClean="0"/>
              <a:t>if (RF[</a:t>
            </a:r>
            <a:r>
              <a:rPr lang="en-US" dirty="0" err="1" smtClean="0"/>
              <a:t>rs</a:t>
            </a:r>
            <a:r>
              <a:rPr lang="en-US" dirty="0" smtClean="0"/>
              <a:t>] - RF[</a:t>
            </a:r>
            <a:r>
              <a:rPr lang="en-US" dirty="0" err="1" smtClean="0"/>
              <a:t>rt</a:t>
            </a:r>
            <a:r>
              <a:rPr lang="en-US" dirty="0" smtClean="0"/>
              <a:t>] == 0)</a:t>
            </a:r>
          </a:p>
          <a:p>
            <a:pPr>
              <a:buNone/>
            </a:pPr>
            <a:r>
              <a:rPr lang="en-US" dirty="0" smtClean="0"/>
              <a:t>      PC </a:t>
            </a:r>
            <a:r>
              <a:rPr lang="en-US" dirty="0" smtClean="0">
                <a:sym typeface="Wingdings" pitchFamily="2" charset="2"/>
              </a:rPr>
              <a:t> BTA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else</a:t>
            </a:r>
          </a:p>
          <a:p>
            <a:pPr>
              <a:buNone/>
            </a:pPr>
            <a:r>
              <a:rPr lang="en-US" dirty="0" smtClean="0"/>
              <a:t>      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 smtClean="0"/>
          </a:p>
          <a:p>
            <a:pPr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RTL Expression for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09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p:oleObj spid="_x0000_s165904" name="VISIO" r:id="rId6" imgW="5163312" imgH="2869692" progId="">
              <p:embed/>
            </p:oleObj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p:oleObj spid="_x0000_s166928" name="Visio" r:id="rId7" imgW="1823176" imgH="1810804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p:oleObj spid="_x0000_s167952" name="VISIO" r:id="rId6" imgW="641604" imgH="705612" progId="">
              <p:embed/>
            </p:oleObj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p:oleObj spid="_x0000_s168977" name="VISIO" r:id="rId5" imgW="2667000" imgH="2790444" progId="">
              <p:embed/>
            </p:oleObj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150760407"/>
              </p:ext>
            </p:extLst>
          </p:nvPr>
        </p:nvGraphicFramePr>
        <p:xfrm>
          <a:off x="2819400" y="1066800"/>
          <a:ext cx="4495800" cy="1981200"/>
        </p:xfrm>
        <a:graphic>
          <a:graphicData uri="http://schemas.openxmlformats.org/drawingml/2006/table">
            <a:tbl>
              <a:tblPr/>
              <a:tblGrid>
                <a:gridCol w="1581856"/>
                <a:gridCol w="2913944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               (for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lw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sw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           (for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 (R-type)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p:oleObj spid="_x0000_s170000" name="VISIO" r:id="rId8" imgW="5163312" imgH="2869692" progId="">
              <p:embed/>
            </p:oleObj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p:oleObj spid="_x0000_s171024" name="VISIO" r:id="rId5" imgW="5221224" imgH="2944368" progId="">
              <p:embed/>
            </p:oleObj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p:oleObj spid="_x0000_s172048" name="VISIO" r:id="rId7" imgW="5163312" imgH="2869692" progId="">
              <p:embed/>
            </p:oleObj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err="1" smtClean="0"/>
              <a:t>Microarchitecture</a:t>
            </a:r>
            <a:r>
              <a:rPr lang="en-US" b="1" dirty="0" smtClean="0"/>
              <a:t>: </a:t>
            </a:r>
            <a:r>
              <a:rPr lang="en-US" dirty="0" smtClean="0"/>
              <a:t>the implementation of </a:t>
            </a:r>
            <a:r>
              <a:rPr lang="en-US" dirty="0"/>
              <a:t>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p:oleObj spid="_x0000_s154639" name="VISIO" r:id="rId5" imgW="1871543" imgH="416136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p:oleObj spid="_x0000_s173072" name="VISIO" r:id="rId6" imgW="5583774" imgH="3223983" progId="">
              <p:embed/>
            </p:oleObj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IC </a:t>
            </a:r>
            <a:r>
              <a:rPr lang="en-US" sz="2800" b="1" dirty="0"/>
              <a:t>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p:oleObj spid="_x0000_s174096" name="VISIO" r:id="rId7" imgW="5178552" imgH="2886456" progId="">
              <p:embed/>
            </p:oleObj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register 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 smtClean="0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      [</a:t>
            </a:r>
            <a:r>
              <a:rPr lang="en-US" sz="2600" dirty="0" err="1" smtClean="0">
                <a:latin typeface="Times New Roman" pitchFamily="18" charset="0"/>
                <a:cs typeface="Arial" charset="0"/>
              </a:rPr>
              <a:t>f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clk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= 1/0.925 GHz = 1.08 GHz]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Instructions are </a:t>
            </a:r>
            <a:r>
              <a:rPr lang="en-US" dirty="0"/>
              <a:t>broken </a:t>
            </a:r>
            <a:r>
              <a:rPr lang="en-US" dirty="0" smtClean="0"/>
              <a:t>into </a:t>
            </a:r>
            <a:r>
              <a:rPr lang="en-US" dirty="0"/>
              <a:t>series of shorter </a:t>
            </a:r>
            <a:r>
              <a:rPr lang="en-US" dirty="0" smtClean="0"/>
              <a:t>steps  Each instruction executes in n cycles, where n </a:t>
            </a:r>
            <a:r>
              <a:rPr lang="en-US" dirty="0" err="1" smtClean="0"/>
              <a:t>varys</a:t>
            </a:r>
            <a:r>
              <a:rPr lang="en-US" dirty="0" smtClean="0"/>
              <a:t> according to the instr.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 (Note: AMD and Intel pipelines are different, for the same IA-32 architecture (a.k.a. x86 ISA)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 = 100 </a:t>
            </a:r>
            <a:r>
              <a:rPr lang="en-US" sz="3200" dirty="0">
                <a:latin typeface="Times New Roman" pitchFamily="18" charset="0"/>
                <a:cs typeface="Arial" charset="0"/>
              </a:rPr>
              <a:t>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spcBef>
                <a:spcPct val="20000"/>
              </a:spcBef>
            </a:pPr>
            <a:endParaRPr lang="en-US" sz="2000" i="1" dirty="0">
              <a:latin typeface="Times New Roman" pitchFamily="18" charset="0"/>
              <a:cs typeface="Arial" charset="0"/>
            </a:endParaRPr>
          </a:p>
          <a:p>
            <a:pPr marL="342900" indent="-342900"/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 </a:t>
            </a:r>
            <a:r>
              <a:rPr lang="en-US" sz="3200" dirty="0">
                <a:latin typeface="Times New Roman" pitchFamily="18" charset="0"/>
                <a:cs typeface="Arial" charset="0"/>
              </a:rPr>
              <a:t>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b="1" dirty="0" smtClean="0"/>
              <a:t>Pros and cons of single-cycle implementation: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+ simple design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+ 1 cycle per every instruction 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-  slow cycle time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		limited by longest  instruction (</a:t>
            </a:r>
            <a:r>
              <a:rPr lang="en-US" dirty="0" err="1" smtClean="0">
                <a:latin typeface="Courier New" pitchFamily="49" charset="0"/>
              </a:rPr>
              <a:t>lw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-  HW: 2 adders + ALU; 2 memories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Evaluation of Single-Cycle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174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p:oleObj spid="_x0000_s205841" name="VISIO" r:id="rId6" imgW="5593080" imgH="3220212" progId="">
              <p:embed/>
            </p:oleObj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//  by David Harris, in Chapter 7 of DDCA 2</a:t>
            </a:r>
            <a:r>
              <a:rPr lang="en-US" baseline="30000" dirty="0" smtClean="0"/>
              <a:t>nd</a:t>
            </a:r>
            <a:r>
              <a:rPr lang="en-US" dirty="0" smtClean="0"/>
              <a:t> ed. textbook</a:t>
            </a:r>
          </a:p>
          <a:p>
            <a:r>
              <a:rPr lang="en-US" dirty="0" smtClean="0"/>
              <a:t>//  Top level system of Fig 7.59 including MIPS and memories</a:t>
            </a:r>
          </a:p>
          <a:p>
            <a:r>
              <a:rPr lang="en-US" dirty="0" smtClean="0"/>
              <a:t>//------------------------------------------------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module top (input 	 logic            </a:t>
            </a:r>
            <a:r>
              <a:rPr lang="en-US" dirty="0" err="1" smtClean="0"/>
              <a:t>clk</a:t>
            </a:r>
            <a:r>
              <a:rPr lang="en-US" dirty="0" smtClean="0"/>
              <a:t>, reset,            </a:t>
            </a:r>
          </a:p>
          <a:p>
            <a:r>
              <a:rPr lang="en-US" dirty="0" smtClean="0"/>
              <a:t>	     output  logic[31:0]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           </a:t>
            </a:r>
          </a:p>
          <a:p>
            <a:r>
              <a:rPr lang="en-US" dirty="0" smtClean="0"/>
              <a:t>	     output  logic            </a:t>
            </a:r>
            <a:r>
              <a:rPr lang="en-US" dirty="0" err="1" smtClean="0"/>
              <a:t>memwrite</a:t>
            </a:r>
            <a:r>
              <a:rPr lang="en-US" dirty="0" smtClean="0"/>
              <a:t>);  </a:t>
            </a:r>
          </a:p>
          <a:p>
            <a:endParaRPr lang="en-US" dirty="0" smtClean="0"/>
          </a:p>
          <a:p>
            <a:r>
              <a:rPr lang="en-US" dirty="0" smtClean="0"/>
              <a:t>logic [31:0]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;    </a:t>
            </a:r>
          </a:p>
          <a:p>
            <a:endParaRPr lang="en-US" dirty="0" smtClean="0"/>
          </a:p>
          <a:p>
            <a:r>
              <a:rPr lang="en-US" dirty="0" smtClean="0"/>
              <a:t>// instantiate processor and memories  </a:t>
            </a:r>
          </a:p>
          <a:p>
            <a:r>
              <a:rPr lang="en-US" dirty="0" err="1" smtClean="0"/>
              <a:t>mips</a:t>
            </a:r>
            <a:r>
              <a:rPr lang="en-US" dirty="0" smtClean="0"/>
              <a:t> </a:t>
            </a:r>
            <a:r>
              <a:rPr lang="en-US" dirty="0" err="1" smtClean="0"/>
              <a:t>mips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reset,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  </a:t>
            </a:r>
          </a:p>
          <a:p>
            <a:r>
              <a:rPr lang="en-US" dirty="0" err="1" smtClean="0"/>
              <a:t>imem</a:t>
            </a:r>
            <a:r>
              <a:rPr lang="en-US" dirty="0" smtClean="0"/>
              <a:t> </a:t>
            </a:r>
            <a:r>
              <a:rPr lang="en-US" dirty="0" err="1" smtClean="0"/>
              <a:t>imem</a:t>
            </a:r>
            <a:r>
              <a:rPr lang="en-US" dirty="0" smtClean="0"/>
              <a:t> (pc[7:2], </a:t>
            </a:r>
            <a:r>
              <a:rPr lang="en-US" dirty="0" err="1" smtClean="0"/>
              <a:t>instr</a:t>
            </a:r>
            <a:r>
              <a:rPr lang="en-US" dirty="0" smtClean="0"/>
              <a:t>);  </a:t>
            </a:r>
          </a:p>
          <a:p>
            <a:r>
              <a:rPr lang="en-US" dirty="0" err="1" smtClean="0"/>
              <a:t>dmem</a:t>
            </a:r>
            <a:r>
              <a:rPr lang="en-US" dirty="0" smtClean="0"/>
              <a:t> </a:t>
            </a:r>
            <a:r>
              <a:rPr lang="en-US" dirty="0" err="1" smtClean="0"/>
              <a:t>dmem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System Verilog Model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//  External data memory used by MIPS single-cycle processor</a:t>
            </a:r>
          </a:p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module </a:t>
            </a:r>
            <a:r>
              <a:rPr lang="en-US" dirty="0" err="1" smtClean="0"/>
              <a:t>dmem</a:t>
            </a:r>
            <a:r>
              <a:rPr lang="en-US" dirty="0" smtClean="0"/>
              <a:t> (input  logic               </a:t>
            </a:r>
            <a:r>
              <a:rPr lang="en-US" dirty="0" err="1" smtClean="0"/>
              <a:t>clk</a:t>
            </a:r>
            <a:r>
              <a:rPr lang="en-US" dirty="0" smtClean="0"/>
              <a:t>, we,</a:t>
            </a:r>
          </a:p>
          <a:p>
            <a:r>
              <a:rPr lang="en-US" dirty="0" smtClean="0"/>
              <a:t>                             input  logic[31:0]    a, wd,</a:t>
            </a:r>
          </a:p>
          <a:p>
            <a:r>
              <a:rPr lang="en-US" dirty="0" smtClean="0"/>
              <a:t>                             output logic[31:0]  rd);</a:t>
            </a:r>
          </a:p>
          <a:p>
            <a:endParaRPr lang="en-US" dirty="0" smtClean="0"/>
          </a:p>
          <a:p>
            <a:r>
              <a:rPr lang="en-US" dirty="0" smtClean="0"/>
              <a:t>logic  [31:0] RAM[63:0];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assign rd = RAM[a[31:2]];    // word-aligned  read</a:t>
            </a:r>
          </a:p>
          <a:p>
            <a:endParaRPr lang="en-US" dirty="0" smtClean="0"/>
          </a:p>
          <a:p>
            <a:r>
              <a:rPr lang="en-US" dirty="0" err="1" smtClean="0"/>
              <a:t>always_ff</a:t>
            </a:r>
            <a:r>
              <a:rPr lang="en-US" dirty="0" smtClean="0"/>
              <a:t> 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if (we)</a:t>
            </a:r>
          </a:p>
          <a:p>
            <a:r>
              <a:rPr lang="en-US" dirty="0" smtClean="0"/>
              <a:t>      RAM[a[31:2]] &lt;= wd;      // word-aligned write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Data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772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imem</a:t>
            </a:r>
            <a:r>
              <a:rPr lang="en-US" dirty="0" smtClean="0"/>
              <a:t> (input logic[5:0] </a:t>
            </a:r>
            <a:r>
              <a:rPr lang="en-US" dirty="0" err="1" smtClean="0"/>
              <a:t>addr</a:t>
            </a:r>
            <a:r>
              <a:rPr lang="en-US" dirty="0" smtClean="0"/>
              <a:t>, output </a:t>
            </a:r>
            <a:r>
              <a:rPr lang="en-US" dirty="0" err="1" smtClean="0"/>
              <a:t>reg</a:t>
            </a:r>
            <a:r>
              <a:rPr lang="en-US" dirty="0" smtClean="0"/>
              <a:t> [31:0] </a:t>
            </a:r>
            <a:r>
              <a:rPr lang="en-US" dirty="0" err="1" smtClean="0"/>
              <a:t>instr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is modeled as a lookup table, a stored-program byte-addressable ROM</a:t>
            </a:r>
            <a:endParaRPr lang="pt-BR" dirty="0" smtClean="0"/>
          </a:p>
          <a:p>
            <a:r>
              <a:rPr lang="pt-BR" dirty="0" smtClean="0"/>
              <a:t>	always_comb</a:t>
            </a:r>
          </a:p>
          <a:p>
            <a:r>
              <a:rPr lang="pt-BR" dirty="0" smtClean="0"/>
              <a:t>	   case ({addr,2’b00})</a:t>
            </a:r>
          </a:p>
          <a:p>
            <a:r>
              <a:rPr lang="pt-BR" dirty="0" smtClean="0"/>
              <a:t>//		address	            instruction</a:t>
            </a:r>
          </a:p>
          <a:p>
            <a:r>
              <a:rPr lang="pt-BR" dirty="0" smtClean="0"/>
              <a:t>//		---------	            --------------</a:t>
            </a:r>
          </a:p>
          <a:p>
            <a:r>
              <a:rPr lang="pt-BR" dirty="0" smtClean="0"/>
              <a:t>		8'h00: instr = 32'h20020005;</a:t>
            </a:r>
          </a:p>
          <a:p>
            <a:r>
              <a:rPr lang="pt-BR" dirty="0" smtClean="0"/>
              <a:t>		8'h04: instr = 32'h2003000c;</a:t>
            </a:r>
          </a:p>
          <a:p>
            <a:r>
              <a:rPr lang="pt-BR" dirty="0" smtClean="0"/>
              <a:t>		8'h08: instr = 32'h2067fff7;</a:t>
            </a:r>
          </a:p>
          <a:p>
            <a:r>
              <a:rPr lang="pt-BR" dirty="0" smtClean="0"/>
              <a:t>		8'h0c: instr = 32'h00e22025;</a:t>
            </a:r>
          </a:p>
          <a:p>
            <a:r>
              <a:rPr lang="pt-BR" dirty="0" smtClean="0"/>
              <a:t>		8'h10: instr = 32'h00642824;</a:t>
            </a:r>
          </a:p>
          <a:p>
            <a:r>
              <a:rPr lang="pt-BR" dirty="0" smtClean="0"/>
              <a:t>		8'h14: instr = 32'h00a42820;</a:t>
            </a:r>
          </a:p>
          <a:p>
            <a:r>
              <a:rPr lang="pt-BR" dirty="0" smtClean="0"/>
              <a:t>		8'h18: instr = 32'h10a7000a;</a:t>
            </a:r>
          </a:p>
          <a:p>
            <a:r>
              <a:rPr lang="pt-BR" dirty="0" smtClean="0"/>
              <a:t>		8'h1c: instr = 32'h0064202a;</a:t>
            </a:r>
          </a:p>
          <a:p>
            <a:r>
              <a:rPr lang="pt-BR" dirty="0" smtClean="0"/>
              <a:t>		8'h20: instr = 32'h10800001;</a:t>
            </a:r>
          </a:p>
          <a:p>
            <a:r>
              <a:rPr lang="pt-BR" dirty="0" smtClean="0"/>
              <a:t>	              default: instr = {32{1'bx}};	// unknown instruction</a:t>
            </a:r>
          </a:p>
          <a:p>
            <a:r>
              <a:rPr lang="pt-BR" dirty="0" smtClean="0"/>
              <a:t>	    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Instr.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772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imem</a:t>
            </a:r>
            <a:r>
              <a:rPr lang="en-US" dirty="0" smtClean="0"/>
              <a:t> (input    logic[5:0] </a:t>
            </a:r>
            <a:r>
              <a:rPr lang="en-US" dirty="0" err="1" smtClean="0"/>
              <a:t>addr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output logic[31:0] </a:t>
            </a:r>
            <a:r>
              <a:rPr lang="en-US" dirty="0" err="1" smtClean="0"/>
              <a:t>instr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logic  [31:0] RAM[63:0];</a:t>
            </a:r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is RAM, loaded from memfile.dat file with hex values at startup</a:t>
            </a:r>
          </a:p>
          <a:p>
            <a:r>
              <a:rPr lang="en-US" dirty="0" smtClean="0"/>
              <a:t>  initial</a:t>
            </a:r>
          </a:p>
          <a:p>
            <a:r>
              <a:rPr lang="en-US" dirty="0" smtClean="0"/>
              <a:t>    begin</a:t>
            </a:r>
          </a:p>
          <a:p>
            <a:r>
              <a:rPr lang="en-US" dirty="0" smtClean="0"/>
              <a:t>      $</a:t>
            </a:r>
            <a:r>
              <a:rPr lang="en-US" dirty="0" err="1" smtClean="0"/>
              <a:t>readmemh</a:t>
            </a:r>
            <a:r>
              <a:rPr lang="en-US" dirty="0" smtClean="0"/>
              <a:t>("memfile.dat", RAM);</a:t>
            </a:r>
          </a:p>
          <a:p>
            <a:r>
              <a:rPr lang="en-US" dirty="0" smtClean="0"/>
              <a:t>    end</a:t>
            </a:r>
          </a:p>
          <a:p>
            <a:endParaRPr lang="en-US" dirty="0" smtClean="0"/>
          </a:p>
          <a:p>
            <a:r>
              <a:rPr lang="en-US" dirty="0" smtClean="0"/>
              <a:t>assign </a:t>
            </a:r>
            <a:r>
              <a:rPr lang="en-US" dirty="0" err="1" smtClean="0"/>
              <a:t>instr</a:t>
            </a:r>
            <a:r>
              <a:rPr lang="en-US" dirty="0" smtClean="0"/>
              <a:t> = RAM[</a:t>
            </a:r>
            <a:r>
              <a:rPr lang="en-US" dirty="0" err="1" smtClean="0"/>
              <a:t>addr</a:t>
            </a:r>
            <a:r>
              <a:rPr lang="en-US" dirty="0" smtClean="0"/>
              <a:t>];   // </a:t>
            </a:r>
            <a:r>
              <a:rPr lang="en-US" dirty="0" err="1" smtClean="0"/>
              <a:t>instr</a:t>
            </a:r>
            <a:r>
              <a:rPr lang="en-US" dirty="0" smtClean="0"/>
              <a:t> at RAM[</a:t>
            </a:r>
            <a:r>
              <a:rPr lang="en-US" dirty="0" err="1" smtClean="0"/>
              <a:t>addr</a:t>
            </a:r>
            <a:r>
              <a:rPr lang="en-US" dirty="0" smtClean="0"/>
              <a:t>] is read out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can be created with </a:t>
            </a:r>
            <a:r>
              <a:rPr lang="en-US" dirty="0" err="1" smtClean="0"/>
              <a:t>CoreGen</a:t>
            </a:r>
            <a:r>
              <a:rPr lang="en-US" dirty="0" smtClean="0"/>
              <a:t> for Xilinx synthesis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Alternate Model of Instr.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single-cycle MIPS processor</a:t>
            </a:r>
          </a:p>
          <a:p>
            <a:r>
              <a:rPr lang="en-US" dirty="0" smtClean="0"/>
              <a:t>module </a:t>
            </a:r>
            <a:r>
              <a:rPr lang="en-US" dirty="0" err="1" smtClean="0"/>
              <a:t>mips</a:t>
            </a:r>
            <a:r>
              <a:rPr lang="en-US" dirty="0" smtClean="0"/>
              <a:t> (input  logic              </a:t>
            </a:r>
            <a:r>
              <a:rPr lang="en-US" dirty="0" err="1" smtClean="0"/>
              <a:t>clk</a:t>
            </a:r>
            <a:r>
              <a:rPr lang="en-US" dirty="0" smtClean="0"/>
              <a:t>, reset,</a:t>
            </a:r>
          </a:p>
          <a:p>
            <a:r>
              <a:rPr lang="en-US" dirty="0" smtClean="0"/>
              <a:t>           	        output logic[31:0]  pc,</a:t>
            </a:r>
          </a:p>
          <a:p>
            <a:r>
              <a:rPr lang="en-US" dirty="0" smtClean="0"/>
              <a:t>           	        input  logic[31:0]    </a:t>
            </a:r>
            <a:r>
              <a:rPr lang="en-US" dirty="0" err="1" smtClean="0"/>
              <a:t>instr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output logic            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output logic[31:0] 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input  logic[31:0]   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logic          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zero,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jump;</a:t>
            </a:r>
          </a:p>
          <a:p>
            <a:r>
              <a:rPr lang="en-US" dirty="0" smtClean="0"/>
              <a:t>  logic [2:0]  </a:t>
            </a:r>
            <a:r>
              <a:rPr lang="en-US" dirty="0" err="1" smtClean="0"/>
              <a:t>alucontrol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  controller c (</a:t>
            </a:r>
            <a:r>
              <a:rPr lang="en-US" dirty="0" err="1" smtClean="0"/>
              <a:t>instr</a:t>
            </a:r>
            <a:r>
              <a:rPr lang="en-US" dirty="0" smtClean="0"/>
              <a:t>[31:26], </a:t>
            </a:r>
            <a:r>
              <a:rPr lang="en-US" dirty="0" err="1" smtClean="0"/>
              <a:t>instr</a:t>
            </a:r>
            <a:r>
              <a:rPr lang="en-US" dirty="0" smtClean="0"/>
              <a:t>[5:0], zero,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jump,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datapath </a:t>
            </a:r>
            <a:r>
              <a:rPr lang="en-US" dirty="0" err="1" smtClean="0"/>
              <a:t>dp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jump,</a:t>
            </a:r>
          </a:p>
          <a:p>
            <a:r>
              <a:rPr lang="en-US" dirty="0" smtClean="0"/>
              <a:t>                          </a:t>
            </a:r>
            <a:r>
              <a:rPr lang="en-US" dirty="0" err="1" smtClean="0"/>
              <a:t>alucontrol</a:t>
            </a:r>
            <a:r>
              <a:rPr lang="en-US" dirty="0" smtClean="0"/>
              <a:t>, zero,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66800" y="1524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MIPS processor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controller ( input  logic[5:0] op, </a:t>
            </a:r>
            <a:r>
              <a:rPr lang="en-US" dirty="0" err="1" smtClean="0"/>
              <a:t>funct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input   logic        zero,</a:t>
            </a:r>
          </a:p>
          <a:p>
            <a:r>
              <a:rPr lang="en-US" dirty="0" smtClean="0"/>
              <a:t>                 	 	output logic       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logic       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 logic      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 logic       jump,</a:t>
            </a:r>
          </a:p>
          <a:p>
            <a:r>
              <a:rPr lang="en-US" dirty="0" smtClean="0"/>
              <a:t>                  	output logic[2:0]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logic [1:0] </a:t>
            </a:r>
            <a:r>
              <a:rPr lang="en-US" dirty="0" err="1" smtClean="0"/>
              <a:t>aluop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logic          branch;</a:t>
            </a:r>
          </a:p>
          <a:p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maindec</a:t>
            </a:r>
            <a:r>
              <a:rPr lang="en-US" dirty="0" smtClean="0"/>
              <a:t> </a:t>
            </a:r>
            <a:r>
              <a:rPr lang="en-US" dirty="0" err="1" smtClean="0"/>
              <a:t>md</a:t>
            </a:r>
            <a:r>
              <a:rPr lang="en-US" dirty="0" smtClean="0"/>
              <a:t> (op,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branch,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</a:p>
          <a:p>
            <a:r>
              <a:rPr lang="en-US" dirty="0" smtClean="0"/>
              <a:t>		 jump, </a:t>
            </a:r>
            <a:r>
              <a:rPr lang="en-US" dirty="0" err="1" smtClean="0"/>
              <a:t>aluop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aludec</a:t>
            </a:r>
            <a:r>
              <a:rPr lang="en-US" dirty="0" smtClean="0"/>
              <a:t>  ad (</a:t>
            </a:r>
            <a:r>
              <a:rPr lang="en-US" dirty="0" err="1" smtClean="0"/>
              <a:t>funct</a:t>
            </a:r>
            <a:r>
              <a:rPr lang="en-US" dirty="0" smtClean="0"/>
              <a:t>, </a:t>
            </a:r>
            <a:r>
              <a:rPr lang="en-US" dirty="0" err="1" smtClean="0"/>
              <a:t>aluop</a:t>
            </a:r>
            <a:r>
              <a:rPr lang="en-US" dirty="0" smtClean="0"/>
              <a:t>,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assign </a:t>
            </a:r>
            <a:r>
              <a:rPr lang="en-US" dirty="0" err="1" smtClean="0"/>
              <a:t>pcsrc</a:t>
            </a:r>
            <a:r>
              <a:rPr lang="en-US" dirty="0" smtClean="0"/>
              <a:t> = branch &amp; zero;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Controller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990600"/>
            <a:ext cx="7391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maindec</a:t>
            </a:r>
            <a:r>
              <a:rPr lang="en-US" dirty="0" smtClean="0"/>
              <a:t> (input  logic[5:0] op, </a:t>
            </a:r>
          </a:p>
          <a:p>
            <a:r>
              <a:rPr lang="en-US" dirty="0" smtClean="0"/>
              <a:t>	              output logic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branch,</a:t>
            </a:r>
          </a:p>
          <a:p>
            <a:r>
              <a:rPr lang="en-US" dirty="0" smtClean="0"/>
              <a:t>	              output logic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jump,</a:t>
            </a:r>
          </a:p>
          <a:p>
            <a:r>
              <a:rPr lang="en-US" dirty="0" smtClean="0"/>
              <a:t>	              output logic[1:0] </a:t>
            </a:r>
            <a:r>
              <a:rPr lang="en-US" dirty="0" err="1" smtClean="0"/>
              <a:t>aluop</a:t>
            </a:r>
            <a:r>
              <a:rPr lang="en-US" dirty="0" smtClean="0"/>
              <a:t> );</a:t>
            </a:r>
          </a:p>
          <a:p>
            <a:r>
              <a:rPr lang="en-US" dirty="0" smtClean="0"/>
              <a:t>   logic [8:0] controls;</a:t>
            </a:r>
          </a:p>
          <a:p>
            <a:endParaRPr lang="en-US" dirty="0" smtClean="0"/>
          </a:p>
          <a:p>
            <a:r>
              <a:rPr lang="en-US" dirty="0" smtClean="0"/>
              <a:t>   assign {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branch,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memtoreg</a:t>
            </a:r>
            <a:r>
              <a:rPr lang="en-US" dirty="0" smtClean="0"/>
              <a:t>,  </a:t>
            </a:r>
            <a:r>
              <a:rPr lang="en-US" dirty="0" err="1" smtClean="0"/>
              <a:t>aluop</a:t>
            </a:r>
            <a:r>
              <a:rPr lang="en-US" dirty="0" smtClean="0"/>
              <a:t>, jump} = controls;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always_comb</a:t>
            </a:r>
            <a:endParaRPr lang="en-US" dirty="0" smtClean="0"/>
          </a:p>
          <a:p>
            <a:r>
              <a:rPr lang="en-US" dirty="0" smtClean="0"/>
              <a:t>    case(op)</a:t>
            </a:r>
          </a:p>
          <a:p>
            <a:r>
              <a:rPr lang="en-US" dirty="0" smtClean="0"/>
              <a:t>      6'b000000: controls  = 9'b110000010; //</a:t>
            </a:r>
            <a:r>
              <a:rPr lang="en-US" dirty="0" err="1" smtClean="0"/>
              <a:t>Rtype</a:t>
            </a:r>
            <a:endParaRPr lang="en-US" dirty="0" smtClean="0"/>
          </a:p>
          <a:p>
            <a:r>
              <a:rPr lang="en-US" dirty="0" smtClean="0"/>
              <a:t>      6'b100011: controls  = 9'b101001000; //LW</a:t>
            </a:r>
          </a:p>
          <a:p>
            <a:r>
              <a:rPr lang="en-US" dirty="0" smtClean="0"/>
              <a:t>      6'b101011: controls  = 9'b001010000; //SW</a:t>
            </a:r>
          </a:p>
          <a:p>
            <a:r>
              <a:rPr lang="en-US" dirty="0" smtClean="0"/>
              <a:t>      6'b000100: controls  = 9'b000100001; //BEQ</a:t>
            </a:r>
          </a:p>
          <a:p>
            <a:r>
              <a:rPr lang="en-US" dirty="0" smtClean="0"/>
              <a:t>      6'b001000: controls  = 9'b101000000; //ADDI</a:t>
            </a:r>
          </a:p>
          <a:p>
            <a:r>
              <a:rPr lang="en-US" dirty="0" smtClean="0"/>
              <a:t>      6'b000010: controls  = 9'b000000100; //J</a:t>
            </a:r>
          </a:p>
          <a:p>
            <a:r>
              <a:rPr lang="en-US" dirty="0" smtClean="0"/>
              <a:t>      default:       controls  = 9'bxxxxxxxxx;    //illegal op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Main Decoder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</a:t>
            </a:r>
            <a:r>
              <a:rPr lang="en-US" sz="3500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3100" dirty="0" smtClean="0"/>
              <a:t>IC: Instruction Count (= #instructions)</a:t>
            </a:r>
            <a:endParaRPr lang="en-US" sz="3100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 (= 1/CPI)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aludec</a:t>
            </a:r>
            <a:r>
              <a:rPr lang="en-US" dirty="0" smtClean="0"/>
              <a:t> (input    logic[5:0] </a:t>
            </a:r>
            <a:r>
              <a:rPr lang="en-US" dirty="0" err="1" smtClean="0"/>
              <a:t>funct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input    logic[1:0] </a:t>
            </a:r>
            <a:r>
              <a:rPr lang="en-US" dirty="0" err="1" smtClean="0"/>
              <a:t>aluop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output logic [2:0]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always_comb</a:t>
            </a:r>
            <a:endParaRPr lang="en-US" dirty="0" smtClean="0"/>
          </a:p>
          <a:p>
            <a:r>
              <a:rPr lang="en-US" dirty="0" smtClean="0"/>
              <a:t>    case(</a:t>
            </a:r>
            <a:r>
              <a:rPr lang="en-US" dirty="0" err="1" smtClean="0"/>
              <a:t>aluop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2'b00: </a:t>
            </a:r>
            <a:r>
              <a:rPr lang="en-US" dirty="0" err="1" smtClean="0"/>
              <a:t>alucontrol</a:t>
            </a:r>
            <a:r>
              <a:rPr lang="en-US" dirty="0" smtClean="0"/>
              <a:t>  = 3'b010;  // add  (for </a:t>
            </a:r>
            <a:r>
              <a:rPr lang="en-US" dirty="0" err="1" smtClean="0"/>
              <a:t>lw</a:t>
            </a:r>
            <a:r>
              <a:rPr lang="en-US" dirty="0" smtClean="0"/>
              <a:t>/</a:t>
            </a:r>
            <a:r>
              <a:rPr lang="en-US" dirty="0" err="1" smtClean="0"/>
              <a:t>sw</a:t>
            </a:r>
            <a:r>
              <a:rPr lang="en-US" dirty="0" smtClean="0"/>
              <a:t>/</a:t>
            </a:r>
            <a:r>
              <a:rPr lang="en-US" dirty="0" err="1" smtClean="0"/>
              <a:t>addi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2'b01: </a:t>
            </a:r>
            <a:r>
              <a:rPr lang="en-US" dirty="0" err="1" smtClean="0"/>
              <a:t>alucontrol</a:t>
            </a:r>
            <a:r>
              <a:rPr lang="en-US" dirty="0" smtClean="0"/>
              <a:t>  = 3'b110;  // sub   (for </a:t>
            </a:r>
            <a:r>
              <a:rPr lang="en-US" dirty="0" err="1" smtClean="0"/>
              <a:t>beq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default: case(</a:t>
            </a:r>
            <a:r>
              <a:rPr lang="en-US" dirty="0" err="1" smtClean="0"/>
              <a:t>funct</a:t>
            </a:r>
            <a:r>
              <a:rPr lang="en-US" dirty="0" smtClean="0"/>
              <a:t>)                // R-TYPE instructions</a:t>
            </a:r>
          </a:p>
          <a:p>
            <a:r>
              <a:rPr lang="en-US" dirty="0" smtClean="0"/>
              <a:t>          6'b100000: </a:t>
            </a:r>
            <a:r>
              <a:rPr lang="en-US" dirty="0" err="1" smtClean="0"/>
              <a:t>alucontrol</a:t>
            </a:r>
            <a:r>
              <a:rPr lang="en-US" dirty="0" smtClean="0"/>
              <a:t>  = 3'b010; // ADD</a:t>
            </a:r>
          </a:p>
          <a:p>
            <a:r>
              <a:rPr lang="en-US" dirty="0" smtClean="0"/>
              <a:t>          6'b100010: </a:t>
            </a:r>
            <a:r>
              <a:rPr lang="en-US" dirty="0" err="1" smtClean="0"/>
              <a:t>alucontrol</a:t>
            </a:r>
            <a:r>
              <a:rPr lang="en-US" dirty="0" smtClean="0"/>
              <a:t>  = 3'b110; // SUB</a:t>
            </a:r>
          </a:p>
          <a:p>
            <a:r>
              <a:rPr lang="en-US" dirty="0" smtClean="0"/>
              <a:t>          6'b100100: </a:t>
            </a:r>
            <a:r>
              <a:rPr lang="en-US" dirty="0" err="1" smtClean="0"/>
              <a:t>alucontrol</a:t>
            </a:r>
            <a:r>
              <a:rPr lang="en-US" dirty="0" smtClean="0"/>
              <a:t>  = 3'b000; // AND</a:t>
            </a:r>
          </a:p>
          <a:p>
            <a:r>
              <a:rPr lang="en-US" dirty="0" smtClean="0"/>
              <a:t>          6'b100101: </a:t>
            </a:r>
            <a:r>
              <a:rPr lang="en-US" dirty="0" err="1" smtClean="0"/>
              <a:t>alucontrol</a:t>
            </a:r>
            <a:r>
              <a:rPr lang="en-US" dirty="0" smtClean="0"/>
              <a:t>  = 3'b001; // OR</a:t>
            </a:r>
          </a:p>
          <a:p>
            <a:r>
              <a:rPr lang="en-US" dirty="0" smtClean="0"/>
              <a:t>          6'b101010: </a:t>
            </a:r>
            <a:r>
              <a:rPr lang="en-US" dirty="0" err="1" smtClean="0"/>
              <a:t>alucontrol</a:t>
            </a:r>
            <a:r>
              <a:rPr lang="en-US" dirty="0" smtClean="0"/>
              <a:t>  = 3'b111; // SLT</a:t>
            </a:r>
          </a:p>
          <a:p>
            <a:r>
              <a:rPr lang="en-US" dirty="0" smtClean="0"/>
              <a:t>          default:       </a:t>
            </a:r>
            <a:r>
              <a:rPr lang="en-US" dirty="0" err="1" smtClean="0"/>
              <a:t>alucontrol</a:t>
            </a:r>
            <a:r>
              <a:rPr lang="en-US" dirty="0" smtClean="0"/>
              <a:t>  = 3'bxxx; // ???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ALU Decoder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datapath (input  logic 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input logic </a:t>
            </a:r>
            <a:r>
              <a:rPr lang="en-US" dirty="0" err="1" smtClean="0"/>
              <a:t>regwrite</a:t>
            </a:r>
            <a:r>
              <a:rPr lang="en-US" dirty="0" smtClean="0"/>
              <a:t>, jump, input  logic[2:0]  </a:t>
            </a:r>
            <a:r>
              <a:rPr lang="en-US" dirty="0" err="1" smtClean="0"/>
              <a:t>alucontrol</a:t>
            </a:r>
            <a:r>
              <a:rPr lang="en-US" dirty="0" smtClean="0"/>
              <a:t>, </a:t>
            </a:r>
          </a:p>
          <a:p>
            <a:r>
              <a:rPr lang="en-US" dirty="0" smtClean="0"/>
              <a:t>                  output  logic zero, output logic[31:0] pc, </a:t>
            </a:r>
          </a:p>
          <a:p>
            <a:r>
              <a:rPr lang="en-US" dirty="0" smtClean="0"/>
              <a:t>	input  logic[31:0] </a:t>
            </a:r>
            <a:r>
              <a:rPr lang="en-US" dirty="0" err="1" smtClean="0"/>
              <a:t>instr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output logic[31:0]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</a:p>
          <a:p>
            <a:r>
              <a:rPr lang="en-US" dirty="0" smtClean="0"/>
              <a:t>	input  logic[31:0]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logic [4:0]  </a:t>
            </a:r>
            <a:r>
              <a:rPr lang="en-US" dirty="0" err="1" smtClean="0"/>
              <a:t>writereg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logic [31:0] </a:t>
            </a:r>
            <a:r>
              <a:rPr lang="en-US" dirty="0" err="1" smtClean="0"/>
              <a:t>pcnext</a:t>
            </a:r>
            <a:r>
              <a:rPr lang="en-US" dirty="0" smtClean="0"/>
              <a:t>, </a:t>
            </a:r>
            <a:r>
              <a:rPr lang="en-US" dirty="0" err="1" smtClean="0"/>
              <a:t>pcnextbr</a:t>
            </a:r>
            <a:r>
              <a:rPr lang="en-US" dirty="0" smtClean="0"/>
              <a:t>, pcplus4, </a:t>
            </a:r>
            <a:r>
              <a:rPr lang="en-US" dirty="0" err="1" smtClean="0"/>
              <a:t>pcbranch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logic [31:0] 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signimmsh</a:t>
            </a:r>
            <a:r>
              <a:rPr lang="en-US" dirty="0" smtClean="0"/>
              <a:t>, 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, result;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// next PC logic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flopr</a:t>
            </a:r>
            <a:r>
              <a:rPr lang="en-US" dirty="0" smtClean="0"/>
              <a:t> #(32) </a:t>
            </a:r>
            <a:r>
              <a:rPr lang="en-US" dirty="0" err="1" smtClean="0"/>
              <a:t>pcreg</a:t>
            </a:r>
            <a:r>
              <a:rPr lang="en-US" dirty="0" smtClean="0"/>
              <a:t>(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pcnext</a:t>
            </a:r>
            <a:r>
              <a:rPr lang="en-US" dirty="0" smtClean="0"/>
              <a:t>, pc);</a:t>
            </a:r>
          </a:p>
          <a:p>
            <a:r>
              <a:rPr lang="en-US" dirty="0" smtClean="0"/>
              <a:t>  adder          pcadd1(pc, 32'b100, pcplus4);</a:t>
            </a:r>
          </a:p>
          <a:p>
            <a:r>
              <a:rPr lang="en-US" dirty="0" smtClean="0"/>
              <a:t>  sl2                </a:t>
            </a:r>
            <a:r>
              <a:rPr lang="en-US" dirty="0" err="1" smtClean="0"/>
              <a:t>immsh</a:t>
            </a:r>
            <a:r>
              <a:rPr lang="en-US" dirty="0" smtClean="0"/>
              <a:t>(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signimmsh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adder          pcadd2(pcplus4, </a:t>
            </a:r>
            <a:r>
              <a:rPr lang="en-US" dirty="0" err="1" smtClean="0"/>
              <a:t>signimmsh</a:t>
            </a:r>
            <a:r>
              <a:rPr lang="en-US" dirty="0" smtClean="0"/>
              <a:t>, </a:t>
            </a:r>
            <a:r>
              <a:rPr lang="en-US" dirty="0" err="1" smtClean="0"/>
              <a:t>pcbranch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mux2 #(32)  </a:t>
            </a:r>
            <a:r>
              <a:rPr lang="en-US" dirty="0" err="1" smtClean="0"/>
              <a:t>pcbrmux</a:t>
            </a:r>
            <a:r>
              <a:rPr lang="en-US" dirty="0" smtClean="0"/>
              <a:t>(pcplus4, </a:t>
            </a:r>
            <a:r>
              <a:rPr lang="en-US" dirty="0" err="1" smtClean="0"/>
              <a:t>pcbranch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</a:t>
            </a:r>
            <a:r>
              <a:rPr lang="en-US" dirty="0" err="1" smtClean="0"/>
              <a:t>pcnextbr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mux2 #(32)  </a:t>
            </a:r>
            <a:r>
              <a:rPr lang="en-US" dirty="0" err="1" smtClean="0"/>
              <a:t>pcmux</a:t>
            </a:r>
            <a:r>
              <a:rPr lang="en-US" dirty="0" smtClean="0"/>
              <a:t>(</a:t>
            </a:r>
            <a:r>
              <a:rPr lang="en-US" dirty="0" err="1" smtClean="0"/>
              <a:t>pcnextbr</a:t>
            </a:r>
            <a:r>
              <a:rPr lang="en-US" dirty="0" smtClean="0"/>
              <a:t>, {pcplus4[31:28], </a:t>
            </a:r>
          </a:p>
          <a:p>
            <a:r>
              <a:rPr lang="en-US" dirty="0" smtClean="0"/>
              <a:t>                    </a:t>
            </a:r>
            <a:r>
              <a:rPr lang="en-US" dirty="0" err="1" smtClean="0"/>
              <a:t>instr</a:t>
            </a:r>
            <a:r>
              <a:rPr lang="en-US" dirty="0" smtClean="0"/>
              <a:t>[25:0], 2'b00}, jump, </a:t>
            </a:r>
            <a:r>
              <a:rPr lang="en-US" dirty="0" err="1" smtClean="0"/>
              <a:t>pcnext</a:t>
            </a:r>
            <a:r>
              <a:rPr lang="en-US" dirty="0" smtClean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Datapath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register file logic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regfile</a:t>
            </a:r>
            <a:r>
              <a:rPr lang="en-US" dirty="0" smtClean="0"/>
              <a:t>     </a:t>
            </a:r>
            <a:r>
              <a:rPr lang="en-US" dirty="0" err="1" smtClean="0"/>
              <a:t>rf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instr</a:t>
            </a:r>
            <a:r>
              <a:rPr lang="en-US" dirty="0" smtClean="0"/>
              <a:t>[25:21], </a:t>
            </a:r>
            <a:r>
              <a:rPr lang="en-US" dirty="0" err="1" smtClean="0"/>
              <a:t>instr</a:t>
            </a:r>
            <a:r>
              <a:rPr lang="en-US" dirty="0" smtClean="0"/>
              <a:t>[20:16], </a:t>
            </a:r>
            <a:r>
              <a:rPr lang="en-US" dirty="0" err="1" smtClean="0"/>
              <a:t>writereg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result, 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mux2 #(5)    </a:t>
            </a:r>
            <a:r>
              <a:rPr lang="en-US" dirty="0" err="1" smtClean="0"/>
              <a:t>wrmux</a:t>
            </a:r>
            <a:r>
              <a:rPr lang="en-US" dirty="0" smtClean="0"/>
              <a:t> (</a:t>
            </a:r>
            <a:r>
              <a:rPr lang="en-US" dirty="0" err="1" smtClean="0"/>
              <a:t>instr</a:t>
            </a:r>
            <a:r>
              <a:rPr lang="en-US" dirty="0" smtClean="0"/>
              <a:t>[20:16], </a:t>
            </a:r>
            <a:r>
              <a:rPr lang="en-US" dirty="0" err="1" smtClean="0"/>
              <a:t>instr</a:t>
            </a:r>
            <a:r>
              <a:rPr lang="en-US" dirty="0" smtClean="0"/>
              <a:t>[15:11],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writereg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mux2 #(32)  </a:t>
            </a:r>
            <a:r>
              <a:rPr lang="en-US" dirty="0" err="1" smtClean="0"/>
              <a:t>resmux</a:t>
            </a:r>
            <a:r>
              <a:rPr lang="en-US" dirty="0" smtClean="0"/>
              <a:t> (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, </a:t>
            </a:r>
            <a:r>
              <a:rPr lang="en-US" dirty="0" err="1" smtClean="0"/>
              <a:t>memtoreg</a:t>
            </a:r>
            <a:r>
              <a:rPr lang="en-US" dirty="0" smtClean="0"/>
              <a:t>, result);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signext</a:t>
            </a:r>
            <a:r>
              <a:rPr lang="en-US" dirty="0" smtClean="0"/>
              <a:t>          se (</a:t>
            </a:r>
            <a:r>
              <a:rPr lang="en-US" dirty="0" err="1" smtClean="0"/>
              <a:t>instr</a:t>
            </a:r>
            <a:r>
              <a:rPr lang="en-US" dirty="0" smtClean="0"/>
              <a:t>[15:0], </a:t>
            </a:r>
            <a:r>
              <a:rPr lang="en-US" dirty="0" err="1" smtClean="0"/>
              <a:t>signimm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// ALU logic</a:t>
            </a:r>
          </a:p>
          <a:p>
            <a:r>
              <a:rPr lang="en-US" dirty="0" smtClean="0"/>
              <a:t>   mux2 #(32)  </a:t>
            </a:r>
            <a:r>
              <a:rPr lang="en-US" dirty="0" err="1" smtClean="0"/>
              <a:t>srcbmux</a:t>
            </a:r>
            <a:r>
              <a:rPr lang="en-US" dirty="0" smtClean="0"/>
              <a:t> (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alu</a:t>
            </a:r>
            <a:r>
              <a:rPr lang="en-US" dirty="0" smtClean="0"/>
              <a:t>                  </a:t>
            </a:r>
            <a:r>
              <a:rPr lang="en-US" dirty="0" err="1" smtClean="0"/>
              <a:t>alu</a:t>
            </a:r>
            <a:r>
              <a:rPr lang="en-US" dirty="0" smtClean="0"/>
              <a:t> (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, </a:t>
            </a:r>
            <a:r>
              <a:rPr lang="en-US" dirty="0" err="1" smtClean="0"/>
              <a:t>alucontrol</a:t>
            </a:r>
            <a:r>
              <a:rPr lang="en-US" dirty="0" smtClean="0"/>
              <a:t>, </a:t>
            </a:r>
            <a:r>
              <a:rPr lang="en-US" dirty="0" err="1" smtClean="0"/>
              <a:t>aluout</a:t>
            </a:r>
            <a:r>
              <a:rPr lang="en-US" dirty="0" smtClean="0"/>
              <a:t>, zero);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Datapath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regfile</a:t>
            </a:r>
            <a:r>
              <a:rPr lang="en-US" dirty="0" smtClean="0"/>
              <a:t> (input    logic </a:t>
            </a:r>
            <a:r>
              <a:rPr lang="en-US" dirty="0" err="1" smtClean="0"/>
              <a:t>clk</a:t>
            </a:r>
            <a:r>
              <a:rPr lang="en-US" dirty="0" smtClean="0"/>
              <a:t>, we3, </a:t>
            </a:r>
          </a:p>
          <a:p>
            <a:r>
              <a:rPr lang="en-US" dirty="0" smtClean="0"/>
              <a:t>                            input    logic[4:0]  ra1, ra2, wa3, </a:t>
            </a:r>
          </a:p>
          <a:p>
            <a:r>
              <a:rPr lang="en-US" dirty="0" smtClean="0"/>
              <a:t>                            input    logic[31:0] wd3, </a:t>
            </a:r>
          </a:p>
          <a:p>
            <a:r>
              <a:rPr lang="en-US" dirty="0" smtClean="0"/>
              <a:t>                            output logic[31:0] rd1, rd2);</a:t>
            </a:r>
          </a:p>
          <a:p>
            <a:endParaRPr lang="en-US" dirty="0" smtClean="0"/>
          </a:p>
          <a:p>
            <a:r>
              <a:rPr lang="en-US" dirty="0" smtClean="0"/>
              <a:t>  logic [31:0] </a:t>
            </a:r>
            <a:r>
              <a:rPr lang="en-US" dirty="0" err="1" smtClean="0"/>
              <a:t>rf</a:t>
            </a:r>
            <a:r>
              <a:rPr lang="en-US" dirty="0" smtClean="0"/>
              <a:t> [31:0];</a:t>
            </a:r>
          </a:p>
          <a:p>
            <a:endParaRPr lang="en-US" dirty="0" smtClean="0"/>
          </a:p>
          <a:p>
            <a:r>
              <a:rPr lang="en-US" dirty="0" smtClean="0"/>
              <a:t>  // three ported register file: read two ports </a:t>
            </a:r>
            <a:r>
              <a:rPr lang="en-US" dirty="0" err="1" smtClean="0"/>
              <a:t>combinationally</a:t>
            </a:r>
            <a:endParaRPr lang="en-US" dirty="0" smtClean="0"/>
          </a:p>
          <a:p>
            <a:r>
              <a:rPr lang="en-US" dirty="0" smtClean="0"/>
              <a:t>  // write third port on rising edge of clock. Register0 hardwired to 0.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always_ff</a:t>
            </a:r>
            <a:endParaRPr lang="en-US" dirty="0" smtClean="0"/>
          </a:p>
          <a:p>
            <a:r>
              <a:rPr lang="en-US" dirty="0" smtClean="0"/>
              <a:t>     if (we3) </a:t>
            </a:r>
          </a:p>
          <a:p>
            <a:r>
              <a:rPr lang="en-US" dirty="0" smtClean="0"/>
              <a:t>         </a:t>
            </a:r>
            <a:r>
              <a:rPr lang="en-US" dirty="0" err="1" smtClean="0"/>
              <a:t>rf</a:t>
            </a:r>
            <a:r>
              <a:rPr lang="en-US" dirty="0" smtClean="0"/>
              <a:t> [wa3] &lt;= wd3;	</a:t>
            </a:r>
          </a:p>
          <a:p>
            <a:endParaRPr lang="en-US" dirty="0" smtClean="0"/>
          </a:p>
          <a:p>
            <a:r>
              <a:rPr lang="en-US" dirty="0" smtClean="0"/>
              <a:t>  assign rd1 = (ra1 != 0) ? </a:t>
            </a:r>
            <a:r>
              <a:rPr lang="en-US" dirty="0" err="1" smtClean="0"/>
              <a:t>rf</a:t>
            </a:r>
            <a:r>
              <a:rPr lang="en-US" dirty="0" smtClean="0"/>
              <a:t> [ra1] : 0;</a:t>
            </a:r>
          </a:p>
          <a:p>
            <a:r>
              <a:rPr lang="en-US" dirty="0" smtClean="0"/>
              <a:t>  assign rd2 = (ra2 != 0) ? </a:t>
            </a:r>
            <a:r>
              <a:rPr lang="en-US" dirty="0" err="1" smtClean="0"/>
              <a:t>rf</a:t>
            </a:r>
            <a:r>
              <a:rPr lang="en-US" dirty="0" smtClean="0"/>
              <a:t>[ ra2] : 0;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 of Register File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adder (input    logic[31:0] a, b,</a:t>
            </a:r>
          </a:p>
          <a:p>
            <a:r>
              <a:rPr lang="en-US" dirty="0" smtClean="0"/>
              <a:t>                           output  logic[31:0] y);</a:t>
            </a:r>
          </a:p>
          <a:p>
            <a:r>
              <a:rPr lang="en-US" dirty="0" smtClean="0"/>
              <a:t>   assign y = a + b;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sl2 (input   logic[31:0] a,</a:t>
            </a:r>
          </a:p>
          <a:p>
            <a:r>
              <a:rPr lang="en-US" dirty="0" smtClean="0"/>
              <a:t>                     output logic[31:0] y);</a:t>
            </a:r>
          </a:p>
          <a:p>
            <a:r>
              <a:rPr lang="en-US" dirty="0" smtClean="0"/>
              <a:t>// shift left by 2</a:t>
            </a:r>
          </a:p>
          <a:p>
            <a:r>
              <a:rPr lang="en-US" dirty="0" smtClean="0"/>
              <a:t>     assign y = {a[29:0], 2'b00}; 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</a:t>
            </a:r>
            <a:r>
              <a:rPr lang="en-US" dirty="0" err="1" smtClean="0"/>
              <a:t>signext</a:t>
            </a:r>
            <a:r>
              <a:rPr lang="en-US" dirty="0" smtClean="0"/>
              <a:t> (input    logic[15:0] a,</a:t>
            </a:r>
          </a:p>
          <a:p>
            <a:r>
              <a:rPr lang="en-US" dirty="0" smtClean="0"/>
              <a:t>                              output logic[31:0] y);</a:t>
            </a:r>
          </a:p>
          <a:p>
            <a:r>
              <a:rPr lang="en-US" dirty="0" smtClean="0"/>
              <a:t>              </a:t>
            </a:r>
          </a:p>
          <a:p>
            <a:r>
              <a:rPr lang="en-US" dirty="0" smtClean="0"/>
              <a:t>  assign y = {{16{a[15]}}, a};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Models of Other Parts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flopr</a:t>
            </a:r>
            <a:r>
              <a:rPr lang="en-US" dirty="0" smtClean="0"/>
              <a:t> #(parameter WIDTH = 8)</a:t>
            </a:r>
          </a:p>
          <a:p>
            <a:r>
              <a:rPr lang="en-US" dirty="0" smtClean="0"/>
              <a:t>               	         (input logic 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</a:p>
          <a:p>
            <a:r>
              <a:rPr lang="en-US" dirty="0" smtClean="0"/>
              <a:t>	          input logic[WIDTH-1:0] d, </a:t>
            </a:r>
          </a:p>
          <a:p>
            <a:r>
              <a:rPr lang="en-US" dirty="0" smtClean="0"/>
              <a:t>                	          output logic[WIDTH-1:0] q);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always_ff</a:t>
            </a:r>
            <a:r>
              <a:rPr lang="en-US" dirty="0" smtClean="0"/>
              <a:t>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posedge</a:t>
            </a:r>
            <a:r>
              <a:rPr lang="en-US" dirty="0" smtClean="0"/>
              <a:t> reset)</a:t>
            </a:r>
          </a:p>
          <a:p>
            <a:r>
              <a:rPr lang="en-US" dirty="0" smtClean="0"/>
              <a:t>    if (reset) q &lt;= 0; </a:t>
            </a:r>
          </a:p>
          <a:p>
            <a:r>
              <a:rPr lang="en-US" dirty="0" smtClean="0"/>
              <a:t>    else         q &lt;= d;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mux2 #(parameter WIDTH = 8)</a:t>
            </a:r>
          </a:p>
          <a:p>
            <a:r>
              <a:rPr lang="en-US" dirty="0" smtClean="0"/>
              <a:t>             (input   logic[WIDTH-1:0] d0, d1,  </a:t>
            </a:r>
          </a:p>
          <a:p>
            <a:r>
              <a:rPr lang="en-US" dirty="0" smtClean="0"/>
              <a:t>              input   logic s, </a:t>
            </a:r>
          </a:p>
          <a:p>
            <a:r>
              <a:rPr lang="en-US" dirty="0" smtClean="0"/>
              <a:t>              output logic[WIDTH-1:0] y);</a:t>
            </a:r>
          </a:p>
          <a:p>
            <a:r>
              <a:rPr lang="en-US" dirty="0" smtClean="0"/>
              <a:t>  assign y = s ? d1 : d0; 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Sys. Verilog for Parameterized Parts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u="sng" dirty="0"/>
              <a:t>Not</a:t>
            </a:r>
            <a:r>
              <a:rPr lang="en-US" sz="2800" dirty="0"/>
              <a:t> part of </a:t>
            </a:r>
            <a:r>
              <a:rPr lang="en-US" sz="2800" dirty="0" smtClean="0"/>
              <a:t>register file; in Coprocessor 0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</a:t>
            </a:r>
            <a:r>
              <a:rPr lang="en-US" sz="2400" dirty="0" smtClean="0">
                <a:latin typeface="Courier New" pitchFamily="49" charset="0"/>
              </a:rPr>
              <a:t>Cause (=mfc0 $t0,$13)</a:t>
            </a:r>
            <a:endParaRPr lang="en-US" sz="2400" dirty="0">
              <a:latin typeface="Courier New" pitchFamily="49" charset="0"/>
            </a:endParaRP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45845360"/>
              </p:ext>
            </p:extLst>
          </p:nvPr>
        </p:nvGraphicFramePr>
        <p:xfrm>
          <a:off x="1752600" y="5410200"/>
          <a:ext cx="5486400" cy="1201738"/>
        </p:xfrm>
        <a:graphic>
          <a:graphicData uri="http://schemas.openxmlformats.org/presentationml/2006/ole">
            <p:oleObj spid="_x0000_s367618" name="VISIO" r:id="rId7" imgW="2088970" imgH="558377" progId="">
              <p:embed/>
            </p:oleObj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single-cycle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RTLs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914400" y="1066800"/>
            <a:ext cx="8229600" cy="526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Undefined Instruction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IM[PC]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	.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. .		#  problem in decoding (bad 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op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or </a:t>
            </a:r>
            <a:r>
              <a:rPr kumimoji="0" lang="en-US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func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)	 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	Cause 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40    	# = 0x28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EPC 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PC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PC 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0x80000180  #Exception handler address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Arithmetic Overflow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IM[PC]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. . .		#  ALU operation overflows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Cause 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48    	# = 0x30</a:t>
            </a:r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EPC 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PC</a:t>
            </a:r>
            <a:endParaRPr lang="en-US" dirty="0" smtClean="0"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PC 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0x80000180  #Exception handler addr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ess </a:t>
            </a:r>
          </a:p>
          <a:p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       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mfc0 instruction  </a:t>
            </a:r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(e.g.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mfc0 $t1, $13</a:t>
            </a:r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  <a:endParaRPr lang="en-US" dirty="0" smtClean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r>
              <a:rPr lang="en-US" dirty="0" smtClean="0"/>
              <a:t>	IM[PC]</a:t>
            </a:r>
          </a:p>
          <a:p>
            <a:r>
              <a:rPr lang="en-US" dirty="0" smtClean="0"/>
              <a:t>	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/>
              </a:rPr>
              <a:t></a:t>
            </a:r>
            <a:r>
              <a:rPr lang="en-US" dirty="0" smtClean="0"/>
              <a:t>RFc0[rd]</a:t>
            </a:r>
          </a:p>
          <a:p>
            <a:r>
              <a:rPr lang="en-US" dirty="0" smtClean="0"/>
              <a:t>	PC </a:t>
            </a:r>
            <a:r>
              <a:rPr lang="en-US" dirty="0" smtClean="0">
                <a:sym typeface="Wingdings"/>
              </a:rPr>
              <a:t></a:t>
            </a:r>
            <a:r>
              <a:rPr lang="en-US" dirty="0" smtClean="0"/>
              <a:t> PC + 4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p:oleObj spid="_x0000_s483330" name="VISIO" r:id="rId6" imgW="6035040" imgH="3011424" progId="">
              <p:embed/>
            </p:oleObj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791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Never mind the </a:t>
            </a:r>
            <a:r>
              <a:rPr lang="en-US" i="1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multi-cycle</a:t>
            </a:r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 datapath, focus on the exception hardware.</a:t>
            </a:r>
            <a:endParaRPr lang="en-US" dirty="0">
              <a:solidFill>
                <a:srgbClr val="32A6D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p:oleObj spid="_x0000_s370690" name="VISIO" r:id="rId6" imgW="6035040" imgH="3011424" progId="">
              <p:embed/>
            </p:oleObj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79120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Never mind the </a:t>
            </a:r>
            <a:r>
              <a:rPr lang="en-US" i="1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multi-cycle</a:t>
            </a:r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 datapath, focus on the exception hardware.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 smtClean="0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p:oleObj spid="_x0000_s207889" name="VISIO" r:id="rId6" imgW="4966716" imgH="2764536" progId="">
              <p:embed/>
            </p:oleObj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p:oleObj spid="_x0000_s208913" name="VISIO" r:id="rId6" imgW="5689092" imgH="2435352" progId="">
              <p:embed/>
            </p:oleObj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p:oleObj spid="_x0000_s209937" name="VISIO" r:id="rId6" imgW="5577840" imgH="4351020" progId="">
              <p:embed/>
            </p:oleObj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p:oleObj spid="_x0000_s210961" name="VISIO" r:id="rId7" imgW="5525958" imgH="2356748" progId="">
              <p:embed/>
            </p:oleObj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p:oleObj spid="_x0000_s211985" name="VISIO" r:id="rId7" imgW="5535168" imgH="3069336" progId="">
              <p:embed/>
            </p:oleObj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</a:t>
            </a:r>
            <a:r>
              <a:rPr lang="en-US" dirty="0" smtClean="0"/>
              <a:t>) or target address not calculated yet (jumps and branches)</a:t>
            </a:r>
            <a:endParaRPr lang="en-US" dirty="0"/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 and special registers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Register File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p:oleObj spid="_x0000_s213009" name="VISIO" r:id="rId7" imgW="4948428" imgH="1751076" progId="">
              <p:embed/>
            </p:oleObj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</a:t>
            </a:r>
            <a:r>
              <a:rPr lang="en-US" u="sng" dirty="0" smtClean="0"/>
              <a:t>2 SW fixes</a:t>
            </a:r>
          </a:p>
          <a:p>
            <a:r>
              <a:rPr lang="en-US" dirty="0" smtClean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</a:t>
            </a:r>
            <a:r>
              <a:rPr lang="en-US" dirty="0" smtClean="0"/>
              <a:t>time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u="sng" dirty="0" smtClean="0"/>
              <a:t>2 HW fixes</a:t>
            </a:r>
          </a:p>
          <a:p>
            <a:r>
              <a:rPr lang="en-US" dirty="0" smtClean="0"/>
              <a:t>Stall the processor at run time</a:t>
            </a:r>
            <a:endParaRPr lang="en-US" dirty="0"/>
          </a:p>
          <a:p>
            <a:r>
              <a:rPr lang="en-US" dirty="0"/>
              <a:t>Forward data at run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p:oleObj spid="_x0000_s214033" name="VISIO" r:id="rId8" imgW="5778521" imgH="2438907" progId="">
              <p:embed/>
            </p:oleObj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p:oleObj spid="_x0000_s215057" name="VISIO" r:id="rId7" imgW="4948428" imgH="1751076" progId="">
              <p:embed/>
            </p:oleObj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p:oleObj spid="_x0000_s216081" name="VISIO" r:id="rId7" imgW="6909644" imgH="4215050" progId="">
              <p:embed/>
            </p:oleObj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5486400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 smtClean="0"/>
              <a:t>Writeback</a:t>
            </a:r>
            <a:r>
              <a:rPr lang="en-US" sz="2600" dirty="0" smtClean="0"/>
              <a:t> 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sz="1600" dirty="0"/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if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else 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  if </a:t>
            </a:r>
            <a:r>
              <a:rPr lang="en-US" sz="1800" b="1" dirty="0">
                <a:latin typeface="Courier New" pitchFamily="49" charset="0"/>
              </a:rPr>
              <a:t>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else</a:t>
            </a: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i="1" dirty="0" err="1" smtClean="0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= 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00</a:t>
            </a:r>
          </a:p>
          <a:p>
            <a:pPr>
              <a:buFontTx/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914400" y="1600200"/>
          <a:ext cx="8077200" cy="3352799"/>
        </p:xfrm>
        <a:graphic>
          <a:graphicData uri="http://schemas.openxmlformats.org/presentationml/2006/ole">
            <p:oleObj spid="_x0000_s217104" name="VISIO" r:id="rId8" imgW="4948428" imgH="1751076" progId="">
              <p:embed/>
            </p:oleObj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990600" y="990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Forwarding on a load-use hazard isn’t possible!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441834271"/>
              </p:ext>
            </p:extLst>
          </p:nvPr>
        </p:nvGraphicFramePr>
        <p:xfrm>
          <a:off x="914400" y="1600200"/>
          <a:ext cx="8382000" cy="3352800"/>
        </p:xfrm>
        <a:graphic>
          <a:graphicData uri="http://schemas.openxmlformats.org/presentationml/2006/ole">
            <p:oleObj spid="_x0000_s218129" name="VISIO" r:id="rId8" imgW="5230368" imgH="1751076" progId="">
              <p:embed/>
            </p:oleObj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990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HW solution is to stall the pipeline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p:oleObj spid="_x0000_s219153" name="VISIO" r:id="rId8" imgW="6967728" imgH="4148328" progId="">
              <p:embed/>
            </p:oleObj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By flushing the Execute stage, and stalling Fetch and Decode stages, the instruction flushed will simply be repeated in then next clock cycle, but this time with correct (forwarded) data!</a:t>
            </a:r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p:oleObj spid="_x0000_s155664" name="VISIO" r:id="rId4" imgW="3489960" imgH="976884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5029200"/>
            <a:ext cx="556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Plus the HI and LO registers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the branch are fetched </a:t>
            </a:r>
            <a:r>
              <a:rPr lang="en-US" sz="2600" i="1" dirty="0"/>
              <a:t>before</a:t>
            </a:r>
            <a:r>
              <a:rPr lang="en-US" sz="2600" dirty="0"/>
              <a:t> </a:t>
            </a:r>
            <a:r>
              <a:rPr lang="en-US" sz="2600" dirty="0" smtClean="0"/>
              <a:t>the branch </a:t>
            </a:r>
            <a:r>
              <a:rPr lang="en-US" sz="2600" dirty="0"/>
              <a:t>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 smtClean="0"/>
              <a:t>the # </a:t>
            </a:r>
            <a:r>
              <a:rPr lang="en-US" sz="2600" dirty="0"/>
              <a:t>of instruction </a:t>
            </a:r>
            <a:r>
              <a:rPr lang="en-US" sz="2600" dirty="0" smtClean="0"/>
              <a:t>flushed, </a:t>
            </a:r>
            <a:r>
              <a:rPr lang="en-US" sz="2600" dirty="0"/>
              <a:t>when branch is taken</a:t>
            </a:r>
          </a:p>
          <a:p>
            <a:pPr lvl="1"/>
            <a:r>
              <a:rPr lang="en-US" sz="2600" dirty="0"/>
              <a:t>m</a:t>
            </a:r>
            <a:r>
              <a:rPr lang="en-US" sz="2600" dirty="0" smtClean="0"/>
              <a:t>ay </a:t>
            </a:r>
            <a:r>
              <a:rPr lang="en-US" sz="2600" dirty="0"/>
              <a:t>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p:oleObj spid="_x0000_s220177" name="VISIO" r:id="rId8" imgW="6909644" imgH="4215050" progId="">
              <p:embed/>
            </p:oleObj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p:oleObj spid="_x0000_s221201" name="VISIO" r:id="rId8" imgW="5634228" imgH="2435352" progId="">
              <p:embed/>
            </p:oleObj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p:oleObj spid="_x0000_s222225" name="VISIO" r:id="rId9" imgW="6956134" imgH="4155119" progId="">
              <p:embed/>
            </p:oleObj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019800"/>
            <a:ext cx="6553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chemeClr val="accent2"/>
                </a:solidFill>
              </a:rPr>
              <a:t>But: introduced </a:t>
            </a:r>
            <a:r>
              <a:rPr lang="en-US" sz="2000" b="1" dirty="0">
                <a:solidFill>
                  <a:schemeClr val="accent2"/>
                </a:solidFill>
              </a:rPr>
              <a:t>another data hazard in Decode </a:t>
            </a:r>
            <a:r>
              <a:rPr lang="en-US" sz="2000" b="1" dirty="0" smtClean="0">
                <a:solidFill>
                  <a:schemeClr val="accent2"/>
                </a:solidFill>
              </a:rPr>
              <a:t>stage!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p:oleObj spid="_x0000_s223249" name="VISIO" r:id="rId8" imgW="5634228" imgH="2435352" progId="">
              <p:embed/>
            </p:oleObj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p:oleObj spid="_x0000_s224273" name="VISIO" r:id="rId8" imgW="6960699" imgH="4152076" progId="">
              <p:embed/>
            </p:oleObj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Forwarding to Early-branch HW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i="1" dirty="0" err="1" smtClean="0">
                <a:latin typeface="Courier New" pitchFamily="49" charset="0"/>
              </a:rPr>
              <a:t>lwstall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OR </a:t>
            </a:r>
            <a:r>
              <a:rPr lang="en-US" sz="1600" i="1" dirty="0" err="1" smtClean="0">
                <a:latin typeface="Courier New" pitchFamily="49" charset="0"/>
              </a:rPr>
              <a:t>branchstall</a:t>
            </a:r>
            <a:r>
              <a:rPr lang="en-US" sz="1600" i="1" dirty="0" smtClean="0">
                <a:latin typeface="Courier New" pitchFamily="49" charset="0"/>
              </a:rPr>
              <a:t>)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</a:t>
            </a:r>
            <a:r>
              <a:rPr lang="en-US" dirty="0" smtClean="0"/>
              <a:t>(in bottom-tested loops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</a:t>
            </a:r>
            <a:r>
              <a:rPr lang="en-US" dirty="0" smtClean="0"/>
              <a:t>significantly reduces fraction </a:t>
            </a:r>
            <a:r>
              <a:rPr lang="en-US" dirty="0"/>
              <a:t>of branches requiring a flush </a:t>
            </a:r>
            <a:endParaRPr lang="en-US" dirty="0" smtClean="0"/>
          </a:p>
          <a:p>
            <a:r>
              <a:rPr lang="en-US" dirty="0" smtClean="0"/>
              <a:t>Requires HW for history table, etc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6193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All jumps flush next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instruction (JTA not ready)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Arial" charset="0"/>
              </a:rPr>
              <a:t>Average CPI is the weighted average of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lw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sw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beq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j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 and CPI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400" b="1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Arial" charset="0"/>
              </a:rPr>
              <a:t>For pipeline processors, CPI = 1 + # of stall cycles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</a:pPr>
            <a:endParaRPr lang="en-US" sz="24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 smtClean="0">
                <a:latin typeface="Times New Roman" pitchFamily="18" charset="0"/>
                <a:cs typeface="Arial" charset="0"/>
              </a:rPr>
              <a:t>Load </a:t>
            </a:r>
            <a:r>
              <a:rPr lang="en-US" sz="1800" dirty="0">
                <a:latin typeface="Times New Roman" pitchFamily="18" charset="0"/>
                <a:cs typeface="Arial" charset="0"/>
              </a:rPr>
              <a:t>CPI = 1 when no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stall, = 2 </a:t>
            </a:r>
            <a:r>
              <a:rPr lang="en-US" sz="1800" dirty="0">
                <a:latin typeface="Times New Roman" pitchFamily="18" charset="0"/>
                <a:cs typeface="Arial" charset="0"/>
              </a:rPr>
              <a:t>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load-use occurs (1 stall)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err="1" smtClean="0">
                <a:latin typeface="Times New Roman" pitchFamily="18" charset="0"/>
                <a:cs typeface="Arial" charset="0"/>
              </a:rPr>
              <a:t>sw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1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latin typeface="Times New Roman" pitchFamily="18" charset="0"/>
                <a:cs typeface="Arial" charset="0"/>
              </a:rPr>
              <a:t>Branch CPI = 1 when no stall, = 2 when  it </a:t>
            </a:r>
            <a:r>
              <a:rPr lang="en-US" dirty="0" err="1" smtClean="0">
                <a:latin typeface="Times New Roman" pitchFamily="18" charset="0"/>
                <a:cs typeface="Arial" charset="0"/>
              </a:rPr>
              <a:t>mispredicts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and stalls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1.25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latin typeface="Times New Roman" pitchFamily="18" charset="0"/>
                <a:cs typeface="Arial" charset="0"/>
              </a:rPr>
              <a:t>Jump CPI  = 2 since it always requires 1 stall</a:t>
            </a:r>
            <a:endParaRPr lang="en-US" sz="1800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err="1" smtClean="0">
                <a:latin typeface="Times New Roman" pitchFamily="18" charset="0"/>
                <a:cs typeface="Arial" charset="0"/>
              </a:rPr>
              <a:t>j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2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1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(0.25)(1.4) + (0.1)(1) + (0.11)(1.25) + (0.02)(2)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+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Times New Roman" pitchFamily="18" charset="0"/>
                <a:cs typeface="Arial" charset="0"/>
              </a:rPr>
              <a:t>				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(0.52)(1)     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=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Calculation of Average CPI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Datapath—design it 1</a:t>
            </a:r>
            <a:r>
              <a:rPr lang="en-US" baseline="30000" dirty="0" smtClean="0"/>
              <a:t>st</a:t>
            </a:r>
            <a:r>
              <a:rPr lang="en-US" dirty="0" smtClean="0"/>
              <a:t>, to make the instruction actions possible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Control—design it 2</a:t>
            </a:r>
            <a:r>
              <a:rPr lang="en-US" baseline="30000" dirty="0" smtClean="0"/>
              <a:t>nd</a:t>
            </a:r>
            <a:r>
              <a:rPr lang="en-US" dirty="0" smtClean="0"/>
              <a:t>, to make them happen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IC = 100 </a:t>
            </a:r>
            <a:r>
              <a:rPr lang="en-US" sz="3200" dirty="0">
                <a:latin typeface="Times New Roman" pitchFamily="18" charset="0"/>
                <a:cs typeface="Arial" charset="0"/>
              </a:rPr>
              <a:t>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</a:t>
            </a:r>
            <a:r>
              <a:rPr lang="en-US" dirty="0" smtClean="0"/>
              <a:t> taken</a:t>
            </a:r>
            <a:endParaRPr lang="en-US" dirty="0"/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219200" y="4038600"/>
            <a:ext cx="7239000" cy="914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</a:t>
            </a:r>
            <a:r>
              <a:rPr lang="en-US" b="1" dirty="0" smtClean="0"/>
              <a:t>the last </a:t>
            </a:r>
            <a:r>
              <a:rPr lang="en-US" b="1" dirty="0"/>
              <a:t>branch of </a:t>
            </a:r>
            <a:r>
              <a:rPr lang="en-US" b="1" dirty="0" smtClean="0"/>
              <a:t>the loop</a:t>
            </a:r>
            <a:endParaRPr lang="en-US" b="1" dirty="0"/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p:oleObj spid="_x0000_s229392" name="VISIO" r:id="rId7" imgW="4948428" imgH="915924" progId="">
              <p:embed/>
            </p:oleObj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3469</Words>
  <Application>Microsoft Office PowerPoint</Application>
  <PresentationFormat>On-screen Show (4:3)</PresentationFormat>
  <Paragraphs>1267</Paragraphs>
  <Slides>112</Slides>
  <Notes>98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Office Theme</vt:lpstr>
      <vt:lpstr>VISIO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Company>Harvey Mudd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fazli can</cp:lastModifiedBy>
  <cp:revision>170</cp:revision>
  <dcterms:created xsi:type="dcterms:W3CDTF">2012-08-07T04:56:47Z</dcterms:created>
  <dcterms:modified xsi:type="dcterms:W3CDTF">2017-03-10T14:39:03Z</dcterms:modified>
</cp:coreProperties>
</file>